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Nuni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dbec514f4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dbec514f4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e52b24dc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e52b24dc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dbec514f4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dbec514f4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dbec514f4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dbec514f4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dbec514f4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dbec514f4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dbec514f4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dbec514f4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e52b24dc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e52b24dc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dbec514f4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dbec514f4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dbec514f4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dbec514f4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dbec514f4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dbec514f4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dbec514f4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dbec514f4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dbec514f4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dbec514f4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dbec514f4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dbec514f4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dbec514f4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dbec514f4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dbec514f4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dbec514f4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dbec514f4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dbec514f4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7e52b24dc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e52b24dc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e52b24dc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e52b24dc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498500" y="955275"/>
            <a:ext cx="8081700" cy="74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aseline="-25000" lang="en"/>
              <a:t>A Study of Distribution Fre</a:t>
            </a:r>
            <a:r>
              <a:rPr baseline="-25000" lang="en"/>
              <a:t>e</a:t>
            </a:r>
            <a:r>
              <a:rPr baseline="-25000" lang="en"/>
              <a:t> Non-parametric Regression</a:t>
            </a:r>
            <a:endParaRPr baseline="-25000"/>
          </a:p>
        </p:txBody>
      </p:sp>
      <p:sp>
        <p:nvSpPr>
          <p:cNvPr id="129" name="Google Shape;129;p13"/>
          <p:cNvSpPr txBox="1"/>
          <p:nvPr>
            <p:ph idx="1" type="subTitle"/>
          </p:nvPr>
        </p:nvSpPr>
        <p:spPr>
          <a:xfrm>
            <a:off x="1858700" y="2049146"/>
            <a:ext cx="5361300" cy="7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B-Tech Project Mid-Term Presentation</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Supervisor: Prof. Sivananthan Sampath</a:t>
            </a:r>
            <a:endParaRPr/>
          </a:p>
          <a:p>
            <a:pPr indent="0" lvl="0" marL="0" rtl="0" algn="ctr">
              <a:spcBef>
                <a:spcPts val="0"/>
              </a:spcBef>
              <a:spcAft>
                <a:spcPts val="0"/>
              </a:spcAft>
              <a:buNone/>
            </a:pPr>
            <a:r>
              <a:t/>
            </a:r>
            <a:endParaRPr/>
          </a:p>
        </p:txBody>
      </p:sp>
      <p:sp>
        <p:nvSpPr>
          <p:cNvPr id="130" name="Google Shape;130;p13"/>
          <p:cNvSpPr txBox="1"/>
          <p:nvPr>
            <p:ph idx="1" type="subTitle"/>
          </p:nvPr>
        </p:nvSpPr>
        <p:spPr>
          <a:xfrm>
            <a:off x="4572000" y="4086175"/>
            <a:ext cx="4361400" cy="8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Ayush Chaurasia (2016MT10617)</a:t>
            </a:r>
            <a:endParaRPr/>
          </a:p>
          <a:p>
            <a:pPr indent="0" lvl="0" marL="0" rtl="0" algn="r">
              <a:spcBef>
                <a:spcPts val="0"/>
              </a:spcBef>
              <a:spcAft>
                <a:spcPts val="0"/>
              </a:spcAft>
              <a:buNone/>
            </a:pPr>
            <a:r>
              <a:rPr lang="en"/>
              <a:t>Kumar Prithvi Mishra (2016MT10618)</a:t>
            </a:r>
            <a:endParaRPr/>
          </a:p>
        </p:txBody>
      </p:sp>
      <p:pic>
        <p:nvPicPr>
          <p:cNvPr id="131" name="Google Shape;131;p13"/>
          <p:cNvPicPr preferRelativeResize="0"/>
          <p:nvPr/>
        </p:nvPicPr>
        <p:blipFill>
          <a:blip r:embed="rId3">
            <a:alphaModFix/>
          </a:blip>
          <a:stretch>
            <a:fillRect/>
          </a:stretch>
        </p:blipFill>
        <p:spPr>
          <a:xfrm>
            <a:off x="4039900" y="3272825"/>
            <a:ext cx="1064201" cy="1090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to Pattern Recognition</a:t>
            </a:r>
            <a:endParaRPr/>
          </a:p>
        </p:txBody>
      </p:sp>
      <p:pic>
        <p:nvPicPr>
          <p:cNvPr id="188" name="Google Shape;188;p22"/>
          <p:cNvPicPr preferRelativeResize="0"/>
          <p:nvPr/>
        </p:nvPicPr>
        <p:blipFill rotWithShape="1">
          <a:blip r:embed="rId3">
            <a:alphaModFix/>
          </a:blip>
          <a:srcRect b="0" l="0" r="0" t="10610"/>
          <a:stretch/>
        </p:blipFill>
        <p:spPr>
          <a:xfrm>
            <a:off x="819150" y="1668600"/>
            <a:ext cx="7868400" cy="2806250"/>
          </a:xfrm>
          <a:prstGeom prst="rect">
            <a:avLst/>
          </a:prstGeom>
          <a:noFill/>
          <a:ln>
            <a:noFill/>
          </a:ln>
        </p:spPr>
      </p:pic>
      <p:pic>
        <p:nvPicPr>
          <p:cNvPr id="189" name="Google Shape;189;p22"/>
          <p:cNvPicPr preferRelativeResize="0"/>
          <p:nvPr/>
        </p:nvPicPr>
        <p:blipFill rotWithShape="1">
          <a:blip r:embed="rId4">
            <a:alphaModFix/>
          </a:blip>
          <a:srcRect b="0" l="62680" r="0" t="80394"/>
          <a:stretch/>
        </p:blipFill>
        <p:spPr>
          <a:xfrm>
            <a:off x="7033625" y="3152000"/>
            <a:ext cx="1653925" cy="299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Google Shape;194;p23"/>
          <p:cNvPicPr preferRelativeResize="0"/>
          <p:nvPr/>
        </p:nvPicPr>
        <p:blipFill>
          <a:blip r:embed="rId3">
            <a:alphaModFix/>
          </a:blip>
          <a:stretch>
            <a:fillRect/>
          </a:stretch>
        </p:blipFill>
        <p:spPr>
          <a:xfrm>
            <a:off x="1881650" y="629550"/>
            <a:ext cx="5380699" cy="791475"/>
          </a:xfrm>
          <a:prstGeom prst="rect">
            <a:avLst/>
          </a:prstGeom>
          <a:noFill/>
          <a:ln>
            <a:noFill/>
          </a:ln>
        </p:spPr>
      </p:pic>
      <p:pic>
        <p:nvPicPr>
          <p:cNvPr id="195" name="Google Shape;195;p23"/>
          <p:cNvPicPr preferRelativeResize="0"/>
          <p:nvPr/>
        </p:nvPicPr>
        <p:blipFill>
          <a:blip r:embed="rId4">
            <a:alphaModFix/>
          </a:blip>
          <a:stretch>
            <a:fillRect/>
          </a:stretch>
        </p:blipFill>
        <p:spPr>
          <a:xfrm>
            <a:off x="818875" y="1421024"/>
            <a:ext cx="7506249" cy="2335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Theorem </a:t>
            </a:r>
            <a:endParaRPr/>
          </a:p>
        </p:txBody>
      </p:sp>
      <p:pic>
        <p:nvPicPr>
          <p:cNvPr id="201" name="Google Shape;201;p24"/>
          <p:cNvPicPr preferRelativeResize="0"/>
          <p:nvPr/>
        </p:nvPicPr>
        <p:blipFill>
          <a:blip r:embed="rId3">
            <a:alphaModFix/>
          </a:blip>
          <a:stretch>
            <a:fillRect/>
          </a:stretch>
        </p:blipFill>
        <p:spPr>
          <a:xfrm>
            <a:off x="971550" y="1447450"/>
            <a:ext cx="5505180" cy="3038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Universal Approximation Theorem (Shallow Network)</a:t>
            </a:r>
            <a:endParaRPr/>
          </a:p>
          <a:p>
            <a:pPr indent="0" lvl="0" marL="0" rtl="0" algn="l">
              <a:spcBef>
                <a:spcPts val="0"/>
              </a:spcBef>
              <a:spcAft>
                <a:spcPts val="0"/>
              </a:spcAft>
              <a:buNone/>
            </a:pPr>
            <a:r>
              <a:t/>
            </a:r>
            <a:endParaRPr/>
          </a:p>
        </p:txBody>
      </p:sp>
      <p:pic>
        <p:nvPicPr>
          <p:cNvPr id="207" name="Google Shape;207;p25"/>
          <p:cNvPicPr preferRelativeResize="0"/>
          <p:nvPr/>
        </p:nvPicPr>
        <p:blipFill>
          <a:blip r:embed="rId3">
            <a:alphaModFix/>
          </a:blip>
          <a:stretch>
            <a:fillRect/>
          </a:stretch>
        </p:blipFill>
        <p:spPr>
          <a:xfrm>
            <a:off x="819150" y="2076950"/>
            <a:ext cx="7965500" cy="2554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Universality of Deep Convolutional Neural Networks</a:t>
            </a:r>
            <a:endParaRPr/>
          </a:p>
        </p:txBody>
      </p:sp>
      <p:sp>
        <p:nvSpPr>
          <p:cNvPr id="213" name="Google Shape;213;p2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Activation function</a:t>
            </a:r>
            <a:endParaRPr sz="1500"/>
          </a:p>
          <a:p>
            <a:pPr indent="-323850" lvl="0" marL="457200" rtl="0" algn="l">
              <a:spcBef>
                <a:spcPts val="0"/>
              </a:spcBef>
              <a:spcAft>
                <a:spcPts val="0"/>
              </a:spcAft>
              <a:buSzPts val="1500"/>
              <a:buChar char="●"/>
            </a:pPr>
            <a:r>
              <a:rPr lang="en" sz="1500"/>
              <a:t>Convolutional Filter Masks </a:t>
            </a:r>
            <a:endParaRPr sz="1500"/>
          </a:p>
          <a:p>
            <a:pPr indent="-323850" lvl="0" marL="457200" rtl="0" algn="l">
              <a:spcBef>
                <a:spcPts val="0"/>
              </a:spcBef>
              <a:spcAft>
                <a:spcPts val="0"/>
              </a:spcAft>
              <a:buSzPts val="1500"/>
              <a:buChar char="●"/>
            </a:pPr>
            <a:r>
              <a:rPr lang="en" sz="1500"/>
              <a:t>Convolutional Neural Networks</a:t>
            </a:r>
            <a:endParaRPr sz="1500"/>
          </a:p>
          <a:p>
            <a:pPr indent="-323850" lvl="0" marL="457200" rtl="0" algn="l">
              <a:spcBef>
                <a:spcPts val="0"/>
              </a:spcBef>
              <a:spcAft>
                <a:spcPts val="0"/>
              </a:spcAft>
              <a:buSzPts val="1500"/>
              <a:buChar char="●"/>
            </a:pPr>
            <a:r>
              <a:rPr lang="en" sz="1500"/>
              <a:t>Number of parameters in CNN</a:t>
            </a:r>
            <a:endParaRPr sz="1500"/>
          </a:p>
          <a:p>
            <a:pPr indent="-323850" lvl="0" marL="457200" rtl="0" algn="l">
              <a:spcBef>
                <a:spcPts val="0"/>
              </a:spcBef>
              <a:spcAft>
                <a:spcPts val="0"/>
              </a:spcAft>
              <a:buSzPts val="1500"/>
              <a:buChar char="●"/>
            </a:pPr>
            <a:r>
              <a:rPr lang="en" sz="1500"/>
              <a:t>Hypothesis Space</a:t>
            </a:r>
            <a:endParaRPr sz="1500"/>
          </a:p>
        </p:txBody>
      </p:sp>
      <p:pic>
        <p:nvPicPr>
          <p:cNvPr id="214" name="Google Shape;214;p26"/>
          <p:cNvPicPr preferRelativeResize="0"/>
          <p:nvPr/>
        </p:nvPicPr>
        <p:blipFill>
          <a:blip r:embed="rId3">
            <a:alphaModFix/>
          </a:blip>
          <a:stretch>
            <a:fillRect/>
          </a:stretch>
        </p:blipFill>
        <p:spPr>
          <a:xfrm>
            <a:off x="5642950" y="1990725"/>
            <a:ext cx="2681899" cy="21463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Theorem </a:t>
            </a:r>
            <a:endParaRPr/>
          </a:p>
        </p:txBody>
      </p:sp>
      <p:pic>
        <p:nvPicPr>
          <p:cNvPr id="220" name="Google Shape;220;p27"/>
          <p:cNvPicPr preferRelativeResize="0"/>
          <p:nvPr/>
        </p:nvPicPr>
        <p:blipFill>
          <a:blip r:embed="rId3">
            <a:alphaModFix/>
          </a:blip>
          <a:stretch>
            <a:fillRect/>
          </a:stretch>
        </p:blipFill>
        <p:spPr>
          <a:xfrm>
            <a:off x="971550" y="1443800"/>
            <a:ext cx="7331359" cy="1646250"/>
          </a:xfrm>
          <a:prstGeom prst="rect">
            <a:avLst/>
          </a:prstGeom>
          <a:noFill/>
          <a:ln>
            <a:noFill/>
          </a:ln>
        </p:spPr>
      </p:pic>
      <p:pic>
        <p:nvPicPr>
          <p:cNvPr id="221" name="Google Shape;221;p27"/>
          <p:cNvPicPr preferRelativeResize="0"/>
          <p:nvPr/>
        </p:nvPicPr>
        <p:blipFill>
          <a:blip r:embed="rId4">
            <a:alphaModFix/>
          </a:blip>
          <a:stretch>
            <a:fillRect/>
          </a:stretch>
        </p:blipFill>
        <p:spPr>
          <a:xfrm>
            <a:off x="971550" y="3811825"/>
            <a:ext cx="7327976" cy="954600"/>
          </a:xfrm>
          <a:prstGeom prst="rect">
            <a:avLst/>
          </a:prstGeom>
          <a:noFill/>
          <a:ln>
            <a:noFill/>
          </a:ln>
        </p:spPr>
      </p:pic>
      <p:sp>
        <p:nvSpPr>
          <p:cNvPr id="222" name="Google Shape;222;p27"/>
          <p:cNvSpPr txBox="1"/>
          <p:nvPr>
            <p:ph type="title"/>
          </p:nvPr>
        </p:nvSpPr>
        <p:spPr>
          <a:xfrm>
            <a:off x="819150" y="31662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Essence</a:t>
            </a:r>
            <a:endParaRPr sz="2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Theorem </a:t>
            </a:r>
            <a:endParaRPr/>
          </a:p>
        </p:txBody>
      </p:sp>
      <p:pic>
        <p:nvPicPr>
          <p:cNvPr id="228" name="Google Shape;228;p28"/>
          <p:cNvPicPr preferRelativeResize="0"/>
          <p:nvPr/>
        </p:nvPicPr>
        <p:blipFill>
          <a:blip r:embed="rId3">
            <a:alphaModFix/>
          </a:blip>
          <a:stretch>
            <a:fillRect/>
          </a:stretch>
        </p:blipFill>
        <p:spPr>
          <a:xfrm>
            <a:off x="971550" y="1443800"/>
            <a:ext cx="7331359" cy="1646250"/>
          </a:xfrm>
          <a:prstGeom prst="rect">
            <a:avLst/>
          </a:prstGeom>
          <a:noFill/>
          <a:ln>
            <a:noFill/>
          </a:ln>
        </p:spPr>
      </p:pic>
      <p:pic>
        <p:nvPicPr>
          <p:cNvPr id="229" name="Google Shape;229;p28"/>
          <p:cNvPicPr preferRelativeResize="0"/>
          <p:nvPr/>
        </p:nvPicPr>
        <p:blipFill>
          <a:blip r:embed="rId4">
            <a:alphaModFix/>
          </a:blip>
          <a:stretch>
            <a:fillRect/>
          </a:stretch>
        </p:blipFill>
        <p:spPr>
          <a:xfrm>
            <a:off x="971550" y="3811825"/>
            <a:ext cx="7327976" cy="954600"/>
          </a:xfrm>
          <a:prstGeom prst="rect">
            <a:avLst/>
          </a:prstGeom>
          <a:noFill/>
          <a:ln>
            <a:noFill/>
          </a:ln>
        </p:spPr>
      </p:pic>
      <p:sp>
        <p:nvSpPr>
          <p:cNvPr id="230" name="Google Shape;230;p28"/>
          <p:cNvSpPr txBox="1"/>
          <p:nvPr>
            <p:ph type="title"/>
          </p:nvPr>
        </p:nvSpPr>
        <p:spPr>
          <a:xfrm>
            <a:off x="819150" y="31662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Essence</a:t>
            </a:r>
            <a:endParaRPr sz="2700"/>
          </a:p>
        </p:txBody>
      </p:sp>
      <p:pic>
        <p:nvPicPr>
          <p:cNvPr id="231" name="Google Shape;231;p28"/>
          <p:cNvPicPr preferRelativeResize="0"/>
          <p:nvPr/>
        </p:nvPicPr>
        <p:blipFill>
          <a:blip r:embed="rId5">
            <a:alphaModFix/>
          </a:blip>
          <a:stretch>
            <a:fillRect/>
          </a:stretch>
        </p:blipFill>
        <p:spPr>
          <a:xfrm>
            <a:off x="971550" y="1443800"/>
            <a:ext cx="7505699" cy="1681521"/>
          </a:xfrm>
          <a:prstGeom prst="rect">
            <a:avLst/>
          </a:prstGeom>
          <a:noFill/>
          <a:ln>
            <a:noFill/>
          </a:ln>
        </p:spPr>
      </p:pic>
      <p:pic>
        <p:nvPicPr>
          <p:cNvPr id="232" name="Google Shape;232;p28"/>
          <p:cNvPicPr preferRelativeResize="0"/>
          <p:nvPr/>
        </p:nvPicPr>
        <p:blipFill>
          <a:blip r:embed="rId6">
            <a:alphaModFix/>
          </a:blip>
          <a:stretch>
            <a:fillRect/>
          </a:stretch>
        </p:blipFill>
        <p:spPr>
          <a:xfrm>
            <a:off x="971550" y="3849581"/>
            <a:ext cx="7331348" cy="8790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730763" y="256775"/>
            <a:ext cx="81144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Approximation ability of deep CNNs nu</a:t>
            </a:r>
            <a:r>
              <a:rPr lang="en" sz="2900"/>
              <a:t>merically</a:t>
            </a:r>
            <a:endParaRPr sz="2900"/>
          </a:p>
        </p:txBody>
      </p:sp>
      <p:pic>
        <p:nvPicPr>
          <p:cNvPr id="238" name="Google Shape;238;p29"/>
          <p:cNvPicPr preferRelativeResize="0"/>
          <p:nvPr/>
        </p:nvPicPr>
        <p:blipFill>
          <a:blip r:embed="rId3">
            <a:alphaModFix/>
          </a:blip>
          <a:stretch>
            <a:fillRect/>
          </a:stretch>
        </p:blipFill>
        <p:spPr>
          <a:xfrm>
            <a:off x="885000" y="853575"/>
            <a:ext cx="7598149" cy="1546625"/>
          </a:xfrm>
          <a:prstGeom prst="rect">
            <a:avLst/>
          </a:prstGeom>
          <a:noFill/>
          <a:ln>
            <a:noFill/>
          </a:ln>
        </p:spPr>
      </p:pic>
      <p:pic>
        <p:nvPicPr>
          <p:cNvPr id="239" name="Google Shape;239;p29"/>
          <p:cNvPicPr preferRelativeResize="0"/>
          <p:nvPr/>
        </p:nvPicPr>
        <p:blipFill>
          <a:blip r:embed="rId4">
            <a:alphaModFix/>
          </a:blip>
          <a:stretch>
            <a:fillRect/>
          </a:stretch>
        </p:blipFill>
        <p:spPr>
          <a:xfrm>
            <a:off x="885000" y="2272775"/>
            <a:ext cx="7598149" cy="26487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Ahead</a:t>
            </a:r>
            <a:endParaRPr/>
          </a:p>
        </p:txBody>
      </p:sp>
      <p:sp>
        <p:nvSpPr>
          <p:cNvPr id="245" name="Google Shape;245;p3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As currently we are doing the CNN paper, we first would like to finish it and after that, many results </a:t>
            </a:r>
            <a:r>
              <a:rPr lang="en" sz="1500"/>
              <a:t>have been used from different research papers, so we plan to read them.</a:t>
            </a:r>
            <a:endParaRPr sz="1500"/>
          </a:p>
          <a:p>
            <a:pPr indent="-323850" lvl="0" marL="457200" rtl="0" algn="l">
              <a:spcBef>
                <a:spcPts val="0"/>
              </a:spcBef>
              <a:spcAft>
                <a:spcPts val="0"/>
              </a:spcAft>
              <a:buSzPts val="1500"/>
              <a:buChar char="●"/>
            </a:pPr>
            <a:r>
              <a:rPr lang="en" sz="1500"/>
              <a:t>Secondly, we may also try to explore some other non-parametric methods and read about topics like curse of dimensionality, kernel methods etc.</a:t>
            </a:r>
            <a:endParaRPr sz="1500"/>
          </a:p>
          <a:p>
            <a:pPr indent="-323850" lvl="0" marL="457200" rtl="0" algn="l">
              <a:spcBef>
                <a:spcPts val="0"/>
              </a:spcBef>
              <a:spcAft>
                <a:spcPts val="0"/>
              </a:spcAft>
              <a:buSzPts val="1500"/>
              <a:buChar char="●"/>
            </a:pPr>
            <a:r>
              <a:rPr lang="en" sz="1500"/>
              <a:t>In this process, we will be considering some recent research papers which solves some present key problem.</a:t>
            </a:r>
            <a:endParaRPr sz="1500"/>
          </a:p>
          <a:p>
            <a:pPr indent="-323850" lvl="0" marL="457200" rtl="0" algn="l">
              <a:spcBef>
                <a:spcPts val="0"/>
              </a:spcBef>
              <a:spcAft>
                <a:spcPts val="0"/>
              </a:spcAft>
              <a:buSzPts val="1500"/>
              <a:buChar char="●"/>
            </a:pPr>
            <a:r>
              <a:rPr lang="en" sz="1500"/>
              <a:t>Lastly, if time permits we might be able to tackle some practical problem.</a:t>
            </a:r>
            <a:endParaRPr sz="1500"/>
          </a:p>
        </p:txBody>
      </p:sp>
      <p:pic>
        <p:nvPicPr>
          <p:cNvPr id="246" name="Google Shape;246;p30"/>
          <p:cNvPicPr preferRelativeResize="0"/>
          <p:nvPr/>
        </p:nvPicPr>
        <p:blipFill rotWithShape="1">
          <a:blip r:embed="rId3">
            <a:alphaModFix/>
          </a:blip>
          <a:srcRect b="8214" l="0" r="0" t="0"/>
          <a:stretch/>
        </p:blipFill>
        <p:spPr>
          <a:xfrm>
            <a:off x="6017115" y="372350"/>
            <a:ext cx="2166710" cy="1427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pic>
        <p:nvPicPr>
          <p:cNvPr id="252" name="Google Shape;252;p31"/>
          <p:cNvPicPr preferRelativeResize="0"/>
          <p:nvPr/>
        </p:nvPicPr>
        <p:blipFill rotWithShape="1">
          <a:blip r:embed="rId3">
            <a:alphaModFix/>
          </a:blip>
          <a:srcRect b="14363" l="23044" r="21291" t="42320"/>
          <a:stretch/>
        </p:blipFill>
        <p:spPr>
          <a:xfrm>
            <a:off x="819150" y="1558650"/>
            <a:ext cx="2124754" cy="954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137" name="Google Shape;137;p1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Approach</a:t>
            </a:r>
            <a:endParaRPr/>
          </a:p>
          <a:p>
            <a:pPr indent="-311150" lvl="0" marL="457200" rtl="0" algn="l">
              <a:spcBef>
                <a:spcPts val="0"/>
              </a:spcBef>
              <a:spcAft>
                <a:spcPts val="0"/>
              </a:spcAft>
              <a:buSzPts val="1300"/>
              <a:buAutoNum type="arabicPeriod"/>
            </a:pPr>
            <a:r>
              <a:rPr lang="en"/>
              <a:t>Progress</a:t>
            </a:r>
            <a:endParaRPr/>
          </a:p>
          <a:p>
            <a:pPr indent="-311150" lvl="0" marL="457200" rtl="0" algn="l">
              <a:spcBef>
                <a:spcPts val="0"/>
              </a:spcBef>
              <a:spcAft>
                <a:spcPts val="0"/>
              </a:spcAft>
              <a:buSzPts val="1300"/>
              <a:buAutoNum type="arabicPeriod"/>
            </a:pPr>
            <a:r>
              <a:rPr lang="en"/>
              <a:t>Why is Non-Parametric Regression Important?</a:t>
            </a:r>
            <a:endParaRPr/>
          </a:p>
          <a:p>
            <a:pPr indent="-311150" lvl="0" marL="457200" rtl="0" algn="l">
              <a:spcBef>
                <a:spcPts val="0"/>
              </a:spcBef>
              <a:spcAft>
                <a:spcPts val="0"/>
              </a:spcAft>
              <a:buSzPts val="1300"/>
              <a:buAutoNum type="arabicPeriod"/>
            </a:pPr>
            <a:r>
              <a:rPr lang="en"/>
              <a:t>Universal Approximation Theorem</a:t>
            </a:r>
            <a:endParaRPr/>
          </a:p>
          <a:p>
            <a:pPr indent="-311150" lvl="0" marL="457200" rtl="0" algn="l">
              <a:spcBef>
                <a:spcPts val="0"/>
              </a:spcBef>
              <a:spcAft>
                <a:spcPts val="0"/>
              </a:spcAft>
              <a:buSzPts val="1300"/>
              <a:buAutoNum type="arabicPeriod"/>
            </a:pPr>
            <a:r>
              <a:rPr lang="en"/>
              <a:t>Universality of Deep CNNs</a:t>
            </a:r>
            <a:endParaRPr/>
          </a:p>
          <a:p>
            <a:pPr indent="-311150" lvl="0" marL="457200" rtl="0" algn="l">
              <a:spcBef>
                <a:spcPts val="0"/>
              </a:spcBef>
              <a:spcAft>
                <a:spcPts val="0"/>
              </a:spcAft>
              <a:buSzPts val="1300"/>
              <a:buAutoNum type="arabicPeriod"/>
            </a:pPr>
            <a:r>
              <a:rPr lang="en"/>
              <a:t>Further Ahead</a:t>
            </a:r>
            <a:endParaRPr/>
          </a:p>
        </p:txBody>
      </p:sp>
      <p:pic>
        <p:nvPicPr>
          <p:cNvPr id="138" name="Google Shape;138;p14"/>
          <p:cNvPicPr preferRelativeResize="0"/>
          <p:nvPr/>
        </p:nvPicPr>
        <p:blipFill>
          <a:blip r:embed="rId3">
            <a:alphaModFix/>
          </a:blip>
          <a:stretch>
            <a:fillRect/>
          </a:stretch>
        </p:blipFill>
        <p:spPr>
          <a:xfrm>
            <a:off x="5066863" y="1800200"/>
            <a:ext cx="2466975" cy="1847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A Study of distribution free nonparametric regression </a:t>
            </a:r>
            <a:endParaRPr/>
          </a:p>
        </p:txBody>
      </p:sp>
      <p:sp>
        <p:nvSpPr>
          <p:cNvPr id="144" name="Google Shape;144;p15"/>
          <p:cNvSpPr txBox="1"/>
          <p:nvPr>
            <p:ph idx="1" type="body"/>
          </p:nvPr>
        </p:nvSpPr>
        <p:spPr>
          <a:xfrm>
            <a:off x="819150" y="1990725"/>
            <a:ext cx="7505700" cy="2616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As the name suggests, we will be doing a thorough study or more precisely, a rigorous mathematical analysis of the topics we will be considering under this study. </a:t>
            </a:r>
            <a:endParaRPr sz="1500"/>
          </a:p>
          <a:p>
            <a:pPr indent="-323850" lvl="0" marL="457200" rtl="0" algn="l">
              <a:spcBef>
                <a:spcPts val="0"/>
              </a:spcBef>
              <a:spcAft>
                <a:spcPts val="0"/>
              </a:spcAft>
              <a:buSzPts val="1500"/>
              <a:buChar char="●"/>
            </a:pPr>
            <a:r>
              <a:rPr lang="en" sz="1500"/>
              <a:t>In general, the topics considered in our study are very popular these days especially in the field of machine learning and henceforth most of the topics are widely used in many of today’s problems. </a:t>
            </a:r>
            <a:endParaRPr sz="1500"/>
          </a:p>
          <a:p>
            <a:pPr indent="-323850" lvl="0" marL="457200" rtl="0" algn="l">
              <a:spcBef>
                <a:spcPts val="0"/>
              </a:spcBef>
              <a:spcAft>
                <a:spcPts val="0"/>
              </a:spcAft>
              <a:buSzPts val="1500"/>
              <a:buChar char="●"/>
            </a:pPr>
            <a:r>
              <a:rPr lang="en" sz="1500"/>
              <a:t>Our approach to any topic or concept will be to first introduce that concept with some fundamental knowledge and then read recent research papers regarding that. </a:t>
            </a:r>
            <a:endParaRPr sz="1500"/>
          </a:p>
          <a:p>
            <a:pPr indent="-323850" lvl="0" marL="457200" rtl="0" algn="l">
              <a:spcBef>
                <a:spcPts val="0"/>
              </a:spcBef>
              <a:spcAft>
                <a:spcPts val="0"/>
              </a:spcAft>
              <a:buSzPts val="1500"/>
              <a:buChar char="●"/>
            </a:pPr>
            <a:r>
              <a:rPr lang="en" sz="1500"/>
              <a:t>In this process, we aim to have rigorous mathematical analysis of it and hence reproduce the results with good understanding.</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(Work Done)</a:t>
            </a:r>
            <a:endParaRPr/>
          </a:p>
        </p:txBody>
      </p:sp>
      <p:sp>
        <p:nvSpPr>
          <p:cNvPr id="150" name="Google Shape;150;p1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Firstly, we read two topics namely “Why Is Nonparametric Regression Important” and “How to Construct Nonparametric Regression Estimates” from the book titled same as our project </a:t>
            </a:r>
            <a:r>
              <a:rPr i="1" lang="en"/>
              <a:t>“A Distribution-Free Theory of Nonparametric Regression -By L. Gyœrfi”.</a:t>
            </a:r>
            <a:endParaRPr i="1"/>
          </a:p>
          <a:p>
            <a:pPr indent="-311150" lvl="0" marL="457200" rtl="0" algn="l">
              <a:spcBef>
                <a:spcPts val="0"/>
              </a:spcBef>
              <a:spcAft>
                <a:spcPts val="0"/>
              </a:spcAft>
              <a:buSzPts val="1300"/>
              <a:buChar char="●"/>
            </a:pPr>
            <a:r>
              <a:rPr lang="en"/>
              <a:t>Then after this, we started searching some recent research papers in this field and read their overviews, so that we can decide with which one to proceed. Those papers were mainly of two persons Bernhard Schölkopf &amp; Alexander J. Smola.</a:t>
            </a:r>
            <a:endParaRPr/>
          </a:p>
          <a:p>
            <a:pPr indent="-311150" lvl="0" marL="457200" rtl="0" algn="l">
              <a:spcBef>
                <a:spcPts val="0"/>
              </a:spcBef>
              <a:spcAft>
                <a:spcPts val="0"/>
              </a:spcAft>
              <a:buSzPts val="1300"/>
              <a:buChar char="●"/>
            </a:pPr>
            <a:r>
              <a:rPr lang="en"/>
              <a:t>After this, we currently are reading about Deep CNNs and their nuances, in the meanwhile we also had to read about shallow networks and will also be reading some other research papers whose results have been cited and used in the Deep CNN paper.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819150" y="845600"/>
            <a:ext cx="80265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Why is Non-Parametric Regression Important?</a:t>
            </a:r>
            <a:endParaRPr sz="2900"/>
          </a:p>
          <a:p>
            <a:pPr indent="0" lvl="0" marL="0" rtl="0" algn="l">
              <a:spcBef>
                <a:spcPts val="0"/>
              </a:spcBef>
              <a:spcAft>
                <a:spcPts val="0"/>
              </a:spcAft>
              <a:buNone/>
            </a:pPr>
            <a:r>
              <a:t/>
            </a:r>
            <a:endParaRPr sz="2900"/>
          </a:p>
          <a:p>
            <a:pPr indent="0" lvl="0" marL="0" rtl="0" algn="l">
              <a:spcBef>
                <a:spcPts val="0"/>
              </a:spcBef>
              <a:spcAft>
                <a:spcPts val="0"/>
              </a:spcAft>
              <a:buNone/>
            </a:pPr>
            <a:r>
              <a:t/>
            </a:r>
            <a:endParaRPr sz="2900"/>
          </a:p>
        </p:txBody>
      </p:sp>
      <p:pic>
        <p:nvPicPr>
          <p:cNvPr id="156" name="Google Shape;156;p17"/>
          <p:cNvPicPr preferRelativeResize="0"/>
          <p:nvPr/>
        </p:nvPicPr>
        <p:blipFill>
          <a:blip r:embed="rId3">
            <a:alphaModFix/>
          </a:blip>
          <a:stretch>
            <a:fillRect/>
          </a:stretch>
        </p:blipFill>
        <p:spPr>
          <a:xfrm>
            <a:off x="819150" y="1990725"/>
            <a:ext cx="7505700" cy="24669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Google Shape;161;p18"/>
          <p:cNvPicPr preferRelativeResize="0"/>
          <p:nvPr/>
        </p:nvPicPr>
        <p:blipFill>
          <a:blip r:embed="rId3">
            <a:alphaModFix/>
          </a:blip>
          <a:stretch>
            <a:fillRect/>
          </a:stretch>
        </p:blipFill>
        <p:spPr>
          <a:xfrm>
            <a:off x="819150" y="684526"/>
            <a:ext cx="7841500" cy="3387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pic>
        <p:nvPicPr>
          <p:cNvPr id="166" name="Google Shape;166;p19"/>
          <p:cNvPicPr preferRelativeResize="0"/>
          <p:nvPr/>
        </p:nvPicPr>
        <p:blipFill>
          <a:blip r:embed="rId3">
            <a:alphaModFix/>
          </a:blip>
          <a:stretch>
            <a:fillRect/>
          </a:stretch>
        </p:blipFill>
        <p:spPr>
          <a:xfrm>
            <a:off x="819150" y="789875"/>
            <a:ext cx="7505700" cy="1855778"/>
          </a:xfrm>
          <a:prstGeom prst="rect">
            <a:avLst/>
          </a:prstGeom>
          <a:noFill/>
          <a:ln>
            <a:noFill/>
          </a:ln>
        </p:spPr>
      </p:pic>
      <p:pic>
        <p:nvPicPr>
          <p:cNvPr id="167" name="Google Shape;167;p19"/>
          <p:cNvPicPr preferRelativeResize="0"/>
          <p:nvPr/>
        </p:nvPicPr>
        <p:blipFill rotWithShape="1">
          <a:blip r:embed="rId4">
            <a:alphaModFix/>
          </a:blip>
          <a:srcRect b="0" l="62680" r="0" t="80394"/>
          <a:stretch/>
        </p:blipFill>
        <p:spPr>
          <a:xfrm>
            <a:off x="2278774" y="2334175"/>
            <a:ext cx="5327200" cy="635674"/>
          </a:xfrm>
          <a:prstGeom prst="rect">
            <a:avLst/>
          </a:prstGeom>
          <a:noFill/>
          <a:ln>
            <a:noFill/>
          </a:ln>
        </p:spPr>
      </p:pic>
      <p:sp>
        <p:nvSpPr>
          <p:cNvPr id="168" name="Google Shape;168;p19"/>
          <p:cNvSpPr txBox="1"/>
          <p:nvPr/>
        </p:nvSpPr>
        <p:spPr>
          <a:xfrm>
            <a:off x="819150" y="2832000"/>
            <a:ext cx="7378200" cy="13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latin typeface="Calibri"/>
                <a:ea typeface="Calibri"/>
                <a:cs typeface="Calibri"/>
                <a:sym typeface="Calibri"/>
              </a:rPr>
              <a:t>Now two questions arise:</a:t>
            </a:r>
            <a:endParaRPr sz="2100">
              <a:solidFill>
                <a:schemeClr val="lt1"/>
              </a:solidFill>
              <a:latin typeface="Calibri"/>
              <a:ea typeface="Calibri"/>
              <a:cs typeface="Calibri"/>
              <a:sym typeface="Calibri"/>
            </a:endParaRPr>
          </a:p>
          <a:p>
            <a:pPr indent="-361950" lvl="0" marL="457200" rtl="0" algn="l">
              <a:spcBef>
                <a:spcPts val="0"/>
              </a:spcBef>
              <a:spcAft>
                <a:spcPts val="0"/>
              </a:spcAft>
              <a:buClr>
                <a:schemeClr val="lt1"/>
              </a:buClr>
              <a:buSzPts val="2100"/>
              <a:buFont typeface="Calibri"/>
              <a:buChar char="●"/>
            </a:pPr>
            <a:r>
              <a:rPr lang="en" sz="2100">
                <a:solidFill>
                  <a:schemeClr val="lt1"/>
                </a:solidFill>
                <a:latin typeface="Calibri"/>
                <a:ea typeface="Calibri"/>
                <a:cs typeface="Calibri"/>
                <a:sym typeface="Calibri"/>
              </a:rPr>
              <a:t>How to make function f(x) for n discrete points ?</a:t>
            </a:r>
            <a:endParaRPr sz="2100">
              <a:solidFill>
                <a:schemeClr val="lt1"/>
              </a:solidFill>
              <a:latin typeface="Calibri"/>
              <a:ea typeface="Calibri"/>
              <a:cs typeface="Calibri"/>
              <a:sym typeface="Calibri"/>
            </a:endParaRPr>
          </a:p>
          <a:p>
            <a:pPr indent="-361950" lvl="0" marL="457200" rtl="0" algn="l">
              <a:spcBef>
                <a:spcPts val="0"/>
              </a:spcBef>
              <a:spcAft>
                <a:spcPts val="0"/>
              </a:spcAft>
              <a:buClr>
                <a:schemeClr val="lt1"/>
              </a:buClr>
              <a:buSzPts val="2100"/>
              <a:buFont typeface="Calibri"/>
              <a:buChar char="●"/>
            </a:pPr>
            <a:r>
              <a:rPr lang="en" sz="2100">
                <a:solidFill>
                  <a:schemeClr val="lt1"/>
                </a:solidFill>
                <a:latin typeface="Calibri"/>
                <a:ea typeface="Calibri"/>
                <a:cs typeface="Calibri"/>
                <a:sym typeface="Calibri"/>
              </a:rPr>
              <a:t>How to get the above estimate for f(y/x)?</a:t>
            </a:r>
            <a:endParaRPr sz="21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20"/>
          <p:cNvPicPr preferRelativeResize="0"/>
          <p:nvPr/>
        </p:nvPicPr>
        <p:blipFill>
          <a:blip r:embed="rId3">
            <a:alphaModFix/>
          </a:blip>
          <a:stretch>
            <a:fillRect/>
          </a:stretch>
        </p:blipFill>
        <p:spPr>
          <a:xfrm>
            <a:off x="819150" y="704275"/>
            <a:ext cx="7505701" cy="834575"/>
          </a:xfrm>
          <a:prstGeom prst="rect">
            <a:avLst/>
          </a:prstGeom>
          <a:noFill/>
          <a:ln>
            <a:noFill/>
          </a:ln>
        </p:spPr>
      </p:pic>
      <p:pic>
        <p:nvPicPr>
          <p:cNvPr id="174" name="Google Shape;174;p20"/>
          <p:cNvPicPr preferRelativeResize="0"/>
          <p:nvPr/>
        </p:nvPicPr>
        <p:blipFill>
          <a:blip r:embed="rId4">
            <a:alphaModFix/>
          </a:blip>
          <a:stretch>
            <a:fillRect/>
          </a:stretch>
        </p:blipFill>
        <p:spPr>
          <a:xfrm>
            <a:off x="895350" y="1675925"/>
            <a:ext cx="7353225" cy="1728875"/>
          </a:xfrm>
          <a:prstGeom prst="rect">
            <a:avLst/>
          </a:prstGeom>
          <a:noFill/>
          <a:ln>
            <a:noFill/>
          </a:ln>
        </p:spPr>
      </p:pic>
      <p:pic>
        <p:nvPicPr>
          <p:cNvPr id="175" name="Google Shape;175;p20"/>
          <p:cNvPicPr preferRelativeResize="0"/>
          <p:nvPr/>
        </p:nvPicPr>
        <p:blipFill rotWithShape="1">
          <a:blip r:embed="rId5">
            <a:alphaModFix/>
          </a:blip>
          <a:srcRect b="0" l="62680" r="0" t="80394"/>
          <a:stretch/>
        </p:blipFill>
        <p:spPr>
          <a:xfrm>
            <a:off x="3932025" y="1277925"/>
            <a:ext cx="4316549" cy="260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Google Shape;180;p21"/>
          <p:cNvPicPr preferRelativeResize="0"/>
          <p:nvPr/>
        </p:nvPicPr>
        <p:blipFill>
          <a:blip r:embed="rId3">
            <a:alphaModFix/>
          </a:blip>
          <a:stretch>
            <a:fillRect/>
          </a:stretch>
        </p:blipFill>
        <p:spPr>
          <a:xfrm>
            <a:off x="824600" y="778350"/>
            <a:ext cx="7760424" cy="1434100"/>
          </a:xfrm>
          <a:prstGeom prst="rect">
            <a:avLst/>
          </a:prstGeom>
          <a:noFill/>
          <a:ln>
            <a:noFill/>
          </a:ln>
        </p:spPr>
      </p:pic>
      <p:pic>
        <p:nvPicPr>
          <p:cNvPr id="181" name="Google Shape;181;p21"/>
          <p:cNvPicPr preferRelativeResize="0"/>
          <p:nvPr/>
        </p:nvPicPr>
        <p:blipFill rotWithShape="1">
          <a:blip r:embed="rId4">
            <a:alphaModFix/>
          </a:blip>
          <a:srcRect b="0" l="62680" r="0" t="80394"/>
          <a:stretch/>
        </p:blipFill>
        <p:spPr>
          <a:xfrm>
            <a:off x="2202225" y="1874925"/>
            <a:ext cx="6716151" cy="405976"/>
          </a:xfrm>
          <a:prstGeom prst="rect">
            <a:avLst/>
          </a:prstGeom>
          <a:noFill/>
          <a:ln>
            <a:noFill/>
          </a:ln>
        </p:spPr>
      </p:pic>
      <p:sp>
        <p:nvSpPr>
          <p:cNvPr id="182" name="Google Shape;182;p21"/>
          <p:cNvSpPr txBox="1"/>
          <p:nvPr/>
        </p:nvSpPr>
        <p:spPr>
          <a:xfrm>
            <a:off x="819150" y="2832000"/>
            <a:ext cx="7378200" cy="13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latin typeface="Calibri"/>
                <a:ea typeface="Calibri"/>
                <a:cs typeface="Calibri"/>
                <a:sym typeface="Calibri"/>
              </a:rPr>
              <a:t>Now we try to generalize the above concept for pattern classification problem as well.</a:t>
            </a:r>
            <a:endParaRPr sz="21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